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
      <p:font typeface="Fugaz One"/>
      <p:regular r:id="rId19"/>
    </p:embeddedFont>
    <p:embeddedFont>
      <p:font typeface="Ultra"/>
      <p:regular r:id="rId20"/>
    </p:embeddedFont>
    <p:embeddedFont>
      <p:font typeface="Alfa Slab On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16AC592-A85F-47FA-B307-8F17A9296365}">
  <a:tblStyle styleId="{016AC592-A85F-47FA-B307-8F17A929636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Ultra-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AlfaSlabOne-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notesMaster" Target="notesMasters/notesMaster1.xml"/><Relationship Id="rId19" Type="http://schemas.openxmlformats.org/officeDocument/2006/relationships/font" Target="fonts/FugazOne-regular.fntdata"/><Relationship Id="rId6" Type="http://schemas.openxmlformats.org/officeDocument/2006/relationships/slide" Target="slides/slide1.xml"/><Relationship Id="rId18"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artanddesign/2020/mar/22/ai-weiwei-an-artist-must-be-an-activis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heguardian.com/commentisfree/2013/apr/07/graham-ovenden-ar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commentisfree/2016/nov/23/trump-changed-everything-now-everything-count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MmnO5QxYa_Z_59UkJ4Ul04sMGtBv8MnnowvvFBv0CUQ/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1ea955b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1ea955b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31aaee3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31aaee3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Gather answers - discuss the theme of ones mentioned, and how they shape our moral awareness (or not).</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The picture shows, of course, George Orwell - worthy of discussion in his own right </a:t>
            </a:r>
            <a:r>
              <a:rPr lang="en">
                <a:latin typeface="Proxima Nova"/>
                <a:ea typeface="Proxima Nova"/>
                <a:cs typeface="Proxima Nova"/>
                <a:sym typeface="Proxima Nova"/>
              </a:rPr>
              <a:t>(</a:t>
            </a:r>
            <a:r>
              <a:rPr i="1" lang="en">
                <a:latin typeface="Proxima Nova"/>
                <a:ea typeface="Proxima Nova"/>
                <a:cs typeface="Proxima Nova"/>
                <a:sym typeface="Proxima Nova"/>
              </a:rPr>
              <a:t>Nineteen Eighty-Four, Animal Farm, Homage to Catalonia, Down and Out in Paris and London</a:t>
            </a:r>
            <a:r>
              <a:rPr lang="en">
                <a:latin typeface="Proxima Nova"/>
                <a:ea typeface="Proxima Nova"/>
                <a:cs typeface="Proxima Nova"/>
                <a:sym typeface="Proxima Nova"/>
              </a:rPr>
              <a:t>, etc.)</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31aaee3b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31aaee3b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March 2020  interview with Ai Weiwei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 (this is his answer</a:t>
            </a:r>
            <a:r>
              <a:rPr lang="en">
                <a:latin typeface="Proxima Nova"/>
                <a:ea typeface="Proxima Nova"/>
                <a:cs typeface="Proxima Nova"/>
                <a:sym typeface="Proxima Nova"/>
              </a:rPr>
              <a:t> Jude Kelly’s question, “If artists aren’t active in the political space, do you think that they are essentially supporting the status quo?”</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Image of the Beijing Olympic stadium, designed by Weiwei</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71ea955b7d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1ea955b7d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This opinion is found in this 2013 article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 </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31aaee3b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31aaee3b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also Barbara </a:t>
            </a:r>
            <a:r>
              <a:rPr lang="en">
                <a:latin typeface="Proxima Nova"/>
                <a:ea typeface="Proxima Nova"/>
                <a:cs typeface="Proxima Nova"/>
                <a:sym typeface="Proxima Nova"/>
              </a:rPr>
              <a:t>Kingsolver article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 </a:t>
            </a:r>
            <a:r>
              <a:rPr lang="en">
                <a:latin typeface="Proxima Nova"/>
                <a:ea typeface="Proxima Nova"/>
                <a:cs typeface="Proxima Nova"/>
                <a:sym typeface="Proxima Nova"/>
              </a:rPr>
              <a:t>Her work includes the book </a:t>
            </a:r>
            <a:r>
              <a:rPr i="1" lang="en">
                <a:latin typeface="Proxima Nova"/>
                <a:ea typeface="Proxima Nova"/>
                <a:cs typeface="Proxima Nova"/>
                <a:sym typeface="Proxima Nova"/>
              </a:rPr>
              <a:t>The Poisonwood Bible</a:t>
            </a:r>
            <a:r>
              <a:rPr lang="en">
                <a:latin typeface="Proxima Nova"/>
                <a:ea typeface="Proxima Nova"/>
                <a:cs typeface="Proxima Nova"/>
                <a:sym typeface="Proxima Nova"/>
              </a:rPr>
              <a:t>, which dealt with Belgian atrocities during their colonial control of The Congo.</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33aef87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33aef87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Optional slide, if you want to help students to take ownership of the IA prompts (IAPs) for the TOK exhibition</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Note that the IB recommends using the core and/or optional themes as the context of the exhibition commentary, whereas this lesson deals more with areas of knowledge (the arts)</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31aaee3bd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31aaee3bd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See the </a:t>
            </a:r>
            <a:r>
              <a:rPr lang="en" u="sng">
                <a:solidFill>
                  <a:srgbClr val="1C3AA9"/>
                </a:solidFill>
                <a:latin typeface="Proxima Nova"/>
                <a:ea typeface="Proxima Nova"/>
                <a:cs typeface="Proxima Nova"/>
                <a:sym typeface="Proxima Nova"/>
                <a:hlinkClick r:id="rId2">
                  <a:extLst>
                    <a:ext uri="{A12FA001-AC4F-418D-AE19-62706E023703}">
                      <ahyp:hlinkClr val="tx"/>
                    </a:ext>
                  </a:extLst>
                </a:hlinkClick>
              </a:rPr>
              <a:t>BQ2 assessment tracker</a:t>
            </a:r>
            <a:r>
              <a:rPr lang="en">
                <a:solidFill>
                  <a:schemeClr val="dk1"/>
                </a:solidFill>
                <a:latin typeface="Proxima Nova"/>
                <a:ea typeface="Proxima Nova"/>
                <a:cs typeface="Proxima Nova"/>
                <a:sym typeface="Proxima Nova"/>
              </a:rPr>
              <a:t> for suggestions on providing feedback, and recording students’ progress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33aef875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33aef875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0d316c57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0d316c57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Use this slide to access the ‘Exploration Points’ notes for BQ2,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317500" lvl="0" marL="457200" rtl="0" algn="l">
              <a:lnSpc>
                <a:spcPct val="115000"/>
              </a:lnSpc>
              <a:spcBef>
                <a:spcPts val="1000"/>
              </a:spcBef>
              <a:spcAft>
                <a:spcPts val="1000"/>
              </a:spcAft>
              <a:buClr>
                <a:schemeClr val="dk1"/>
              </a:buClr>
              <a:buSzPts val="14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4">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326950" y="261675"/>
            <a:ext cx="5717400" cy="451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idx="1" type="body"/>
          </p:nvPr>
        </p:nvSpPr>
        <p:spPr>
          <a:xfrm>
            <a:off x="6153250" y="161925"/>
            <a:ext cx="2690700" cy="34098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AUTOLAYOUT_1_1">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sz="4000">
                <a:solidFill>
                  <a:srgbClr val="FFFFFF"/>
                </a:solidFill>
              </a:defRPr>
            </a:lvl1pPr>
            <a:lvl2pPr lvl="1" rtl="0" algn="ctr">
              <a:lnSpc>
                <a:spcPct val="100000"/>
              </a:lnSpc>
              <a:spcBef>
                <a:spcPts val="0"/>
              </a:spcBef>
              <a:spcAft>
                <a:spcPts val="0"/>
              </a:spcAft>
              <a:buClr>
                <a:srgbClr val="FFFFFF"/>
              </a:buClr>
              <a:buSzPts val="4000"/>
              <a:buNone/>
              <a:defRPr sz="4000">
                <a:solidFill>
                  <a:srgbClr val="FFFFFF"/>
                </a:solidFill>
              </a:defRPr>
            </a:lvl2pPr>
            <a:lvl3pPr lvl="2" rtl="0" algn="ctr">
              <a:lnSpc>
                <a:spcPct val="100000"/>
              </a:lnSpc>
              <a:spcBef>
                <a:spcPts val="0"/>
              </a:spcBef>
              <a:spcAft>
                <a:spcPts val="0"/>
              </a:spcAft>
              <a:buClr>
                <a:srgbClr val="FFFFFF"/>
              </a:buClr>
              <a:buSzPts val="4000"/>
              <a:buNone/>
              <a:defRPr sz="4000">
                <a:solidFill>
                  <a:srgbClr val="FFFFFF"/>
                </a:solidFill>
              </a:defRPr>
            </a:lvl3pPr>
            <a:lvl4pPr lvl="3" rtl="0" algn="ctr">
              <a:lnSpc>
                <a:spcPct val="100000"/>
              </a:lnSpc>
              <a:spcBef>
                <a:spcPts val="0"/>
              </a:spcBef>
              <a:spcAft>
                <a:spcPts val="0"/>
              </a:spcAft>
              <a:buClr>
                <a:srgbClr val="FFFFFF"/>
              </a:buClr>
              <a:buSzPts val="4000"/>
              <a:buNone/>
              <a:defRPr sz="4000">
                <a:solidFill>
                  <a:srgbClr val="FFFFFF"/>
                </a:solidFill>
              </a:defRPr>
            </a:lvl4pPr>
            <a:lvl5pPr lvl="4" rtl="0" algn="ctr">
              <a:lnSpc>
                <a:spcPct val="100000"/>
              </a:lnSpc>
              <a:spcBef>
                <a:spcPts val="0"/>
              </a:spcBef>
              <a:spcAft>
                <a:spcPts val="0"/>
              </a:spcAft>
              <a:buClr>
                <a:srgbClr val="FFFFFF"/>
              </a:buClr>
              <a:buSzPts val="4000"/>
              <a:buNone/>
              <a:defRPr sz="4000">
                <a:solidFill>
                  <a:srgbClr val="FFFFFF"/>
                </a:solidFill>
              </a:defRPr>
            </a:lvl5pPr>
            <a:lvl6pPr lvl="5" rtl="0" algn="ctr">
              <a:lnSpc>
                <a:spcPct val="100000"/>
              </a:lnSpc>
              <a:spcBef>
                <a:spcPts val="0"/>
              </a:spcBef>
              <a:spcAft>
                <a:spcPts val="0"/>
              </a:spcAft>
              <a:buClr>
                <a:srgbClr val="FFFFFF"/>
              </a:buClr>
              <a:buSzPts val="4000"/>
              <a:buNone/>
              <a:defRPr sz="4000">
                <a:solidFill>
                  <a:srgbClr val="FFFFFF"/>
                </a:solidFill>
              </a:defRPr>
            </a:lvl6pPr>
            <a:lvl7pPr lvl="6" rtl="0" algn="ctr">
              <a:lnSpc>
                <a:spcPct val="100000"/>
              </a:lnSpc>
              <a:spcBef>
                <a:spcPts val="0"/>
              </a:spcBef>
              <a:spcAft>
                <a:spcPts val="0"/>
              </a:spcAft>
              <a:buClr>
                <a:srgbClr val="FFFFFF"/>
              </a:buClr>
              <a:buSzPts val="4000"/>
              <a:buNone/>
              <a:defRPr sz="4000">
                <a:solidFill>
                  <a:srgbClr val="FFFFFF"/>
                </a:solidFill>
              </a:defRPr>
            </a:lvl7pPr>
            <a:lvl8pPr lvl="7" rtl="0" algn="ctr">
              <a:lnSpc>
                <a:spcPct val="100000"/>
              </a:lnSpc>
              <a:spcBef>
                <a:spcPts val="0"/>
              </a:spcBef>
              <a:spcAft>
                <a:spcPts val="0"/>
              </a:spcAft>
              <a:buClr>
                <a:srgbClr val="FFFFFF"/>
              </a:buClr>
              <a:buSzPts val="4000"/>
              <a:buNone/>
              <a:defRPr sz="4000">
                <a:solidFill>
                  <a:srgbClr val="FFFFFF"/>
                </a:solidFill>
              </a:defRPr>
            </a:lvl8pPr>
            <a:lvl9pPr lvl="8" rtl="0" algn="ctr">
              <a:lnSpc>
                <a:spcPct val="100000"/>
              </a:lnSpc>
              <a:spcBef>
                <a:spcPts val="0"/>
              </a:spcBef>
              <a:spcAft>
                <a:spcPts val="0"/>
              </a:spcAft>
              <a:buClr>
                <a:srgbClr val="FFFFFF"/>
              </a:buClr>
              <a:buSzPts val="4000"/>
              <a:buNone/>
              <a:defRPr sz="4000">
                <a:solidFill>
                  <a:srgbClr val="FFFFFF"/>
                </a:solidFill>
              </a:defRPr>
            </a:lvl9pPr>
          </a:lstStyle>
          <a:p/>
        </p:txBody>
      </p:sp>
      <p:sp>
        <p:nvSpPr>
          <p:cNvPr id="60" name="Google Shape;60;p14"/>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7">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284F7D"/>
                </a:solidFill>
              </a:defRPr>
            </a:lvl1pPr>
            <a:lvl2pPr lvl="1" algn="l">
              <a:lnSpc>
                <a:spcPct val="100000"/>
              </a:lnSpc>
              <a:spcBef>
                <a:spcPts val="0"/>
              </a:spcBef>
              <a:spcAft>
                <a:spcPts val="0"/>
              </a:spcAft>
              <a:buClr>
                <a:schemeClr val="dk1"/>
              </a:buClr>
              <a:buSzPts val="3000"/>
              <a:buNone/>
              <a:defRPr b="1" sz="3000">
                <a:solidFill>
                  <a:srgbClr val="284F7D"/>
                </a:solidFill>
              </a:defRPr>
            </a:lvl2pPr>
            <a:lvl3pPr lvl="2" algn="l">
              <a:lnSpc>
                <a:spcPct val="100000"/>
              </a:lnSpc>
              <a:spcBef>
                <a:spcPts val="0"/>
              </a:spcBef>
              <a:spcAft>
                <a:spcPts val="0"/>
              </a:spcAft>
              <a:buClr>
                <a:schemeClr val="dk1"/>
              </a:buClr>
              <a:buSzPts val="3000"/>
              <a:buNone/>
              <a:defRPr b="1" sz="3000">
                <a:solidFill>
                  <a:srgbClr val="284F7D"/>
                </a:solidFill>
              </a:defRPr>
            </a:lvl3pPr>
            <a:lvl4pPr lvl="3" algn="l">
              <a:lnSpc>
                <a:spcPct val="100000"/>
              </a:lnSpc>
              <a:spcBef>
                <a:spcPts val="0"/>
              </a:spcBef>
              <a:spcAft>
                <a:spcPts val="0"/>
              </a:spcAft>
              <a:buClr>
                <a:schemeClr val="dk1"/>
              </a:buClr>
              <a:buSzPts val="3000"/>
              <a:buNone/>
              <a:defRPr b="1" sz="3000">
                <a:solidFill>
                  <a:srgbClr val="284F7D"/>
                </a:solidFill>
              </a:defRPr>
            </a:lvl4pPr>
            <a:lvl5pPr lvl="4" algn="l">
              <a:lnSpc>
                <a:spcPct val="100000"/>
              </a:lnSpc>
              <a:spcBef>
                <a:spcPts val="0"/>
              </a:spcBef>
              <a:spcAft>
                <a:spcPts val="0"/>
              </a:spcAft>
              <a:buClr>
                <a:schemeClr val="dk1"/>
              </a:buClr>
              <a:buSzPts val="3000"/>
              <a:buNone/>
              <a:defRPr b="1" sz="3000">
                <a:solidFill>
                  <a:srgbClr val="284F7D"/>
                </a:solidFill>
              </a:defRPr>
            </a:lvl5pPr>
            <a:lvl6pPr lvl="5" algn="l">
              <a:lnSpc>
                <a:spcPct val="100000"/>
              </a:lnSpc>
              <a:spcBef>
                <a:spcPts val="0"/>
              </a:spcBef>
              <a:spcAft>
                <a:spcPts val="0"/>
              </a:spcAft>
              <a:buClr>
                <a:schemeClr val="dk1"/>
              </a:buClr>
              <a:buSzPts val="3000"/>
              <a:buNone/>
              <a:defRPr b="1" sz="3000">
                <a:solidFill>
                  <a:srgbClr val="284F7D"/>
                </a:solidFill>
              </a:defRPr>
            </a:lvl6pPr>
            <a:lvl7pPr lvl="6" algn="l">
              <a:lnSpc>
                <a:spcPct val="100000"/>
              </a:lnSpc>
              <a:spcBef>
                <a:spcPts val="0"/>
              </a:spcBef>
              <a:spcAft>
                <a:spcPts val="0"/>
              </a:spcAft>
              <a:buClr>
                <a:schemeClr val="dk1"/>
              </a:buClr>
              <a:buSzPts val="3000"/>
              <a:buNone/>
              <a:defRPr b="1" sz="3000">
                <a:solidFill>
                  <a:srgbClr val="284F7D"/>
                </a:solidFill>
              </a:defRPr>
            </a:lvl7pPr>
            <a:lvl8pPr lvl="7" algn="l">
              <a:lnSpc>
                <a:spcPct val="100000"/>
              </a:lnSpc>
              <a:spcBef>
                <a:spcPts val="0"/>
              </a:spcBef>
              <a:spcAft>
                <a:spcPts val="0"/>
              </a:spcAft>
              <a:buClr>
                <a:schemeClr val="dk1"/>
              </a:buClr>
              <a:buSzPts val="3000"/>
              <a:buNone/>
              <a:defRPr b="1" sz="3000">
                <a:solidFill>
                  <a:srgbClr val="284F7D"/>
                </a:solidFill>
              </a:defRPr>
            </a:lvl8pPr>
            <a:lvl9pPr lvl="8" algn="l">
              <a:lnSpc>
                <a:spcPct val="100000"/>
              </a:lnSpc>
              <a:spcBef>
                <a:spcPts val="0"/>
              </a:spcBef>
              <a:spcAft>
                <a:spcPts val="0"/>
              </a:spcAft>
              <a:buClr>
                <a:schemeClr val="dk1"/>
              </a:buClr>
              <a:buSzPts val="3000"/>
              <a:buNone/>
              <a:defRPr b="1" sz="3000">
                <a:solidFill>
                  <a:srgbClr val="284F7D"/>
                </a:solidFill>
              </a:defRPr>
            </a:lvl9pPr>
          </a:lstStyle>
          <a:p/>
        </p:txBody>
      </p:sp>
      <p:sp>
        <p:nvSpPr>
          <p:cNvPr id="66" name="Google Shape;66;p15"/>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7" name="Google Shape;6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8">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b="1" sz="2800">
                <a:solidFill>
                  <a:srgbClr val="284F7D"/>
                </a:solidFill>
              </a:defRPr>
            </a:lvl1pPr>
            <a:lvl2pPr lvl="1" algn="l">
              <a:lnSpc>
                <a:spcPct val="100000"/>
              </a:lnSpc>
              <a:spcBef>
                <a:spcPts val="0"/>
              </a:spcBef>
              <a:spcAft>
                <a:spcPts val="0"/>
              </a:spcAft>
              <a:buClr>
                <a:schemeClr val="dk1"/>
              </a:buClr>
              <a:buSzPts val="2800"/>
              <a:buNone/>
              <a:defRPr b="1" sz="2800">
                <a:solidFill>
                  <a:srgbClr val="284F7D"/>
                </a:solidFill>
              </a:defRPr>
            </a:lvl2pPr>
            <a:lvl3pPr lvl="2" algn="l">
              <a:lnSpc>
                <a:spcPct val="100000"/>
              </a:lnSpc>
              <a:spcBef>
                <a:spcPts val="0"/>
              </a:spcBef>
              <a:spcAft>
                <a:spcPts val="0"/>
              </a:spcAft>
              <a:buClr>
                <a:schemeClr val="dk1"/>
              </a:buClr>
              <a:buSzPts val="2800"/>
              <a:buNone/>
              <a:defRPr b="1" sz="2800">
                <a:solidFill>
                  <a:srgbClr val="284F7D"/>
                </a:solidFill>
              </a:defRPr>
            </a:lvl3pPr>
            <a:lvl4pPr lvl="3" algn="l">
              <a:lnSpc>
                <a:spcPct val="100000"/>
              </a:lnSpc>
              <a:spcBef>
                <a:spcPts val="0"/>
              </a:spcBef>
              <a:spcAft>
                <a:spcPts val="0"/>
              </a:spcAft>
              <a:buClr>
                <a:schemeClr val="dk1"/>
              </a:buClr>
              <a:buSzPts val="2800"/>
              <a:buNone/>
              <a:defRPr b="1" sz="2800">
                <a:solidFill>
                  <a:srgbClr val="284F7D"/>
                </a:solidFill>
              </a:defRPr>
            </a:lvl4pPr>
            <a:lvl5pPr lvl="4" algn="l">
              <a:lnSpc>
                <a:spcPct val="100000"/>
              </a:lnSpc>
              <a:spcBef>
                <a:spcPts val="0"/>
              </a:spcBef>
              <a:spcAft>
                <a:spcPts val="0"/>
              </a:spcAft>
              <a:buClr>
                <a:schemeClr val="dk1"/>
              </a:buClr>
              <a:buSzPts val="2800"/>
              <a:buNone/>
              <a:defRPr b="1" sz="2800">
                <a:solidFill>
                  <a:srgbClr val="284F7D"/>
                </a:solidFill>
              </a:defRPr>
            </a:lvl5pPr>
            <a:lvl6pPr lvl="5" algn="l">
              <a:lnSpc>
                <a:spcPct val="100000"/>
              </a:lnSpc>
              <a:spcBef>
                <a:spcPts val="0"/>
              </a:spcBef>
              <a:spcAft>
                <a:spcPts val="0"/>
              </a:spcAft>
              <a:buClr>
                <a:schemeClr val="dk1"/>
              </a:buClr>
              <a:buSzPts val="2800"/>
              <a:buNone/>
              <a:defRPr b="1" sz="2800">
                <a:solidFill>
                  <a:srgbClr val="284F7D"/>
                </a:solidFill>
              </a:defRPr>
            </a:lvl6pPr>
            <a:lvl7pPr lvl="6" algn="l">
              <a:lnSpc>
                <a:spcPct val="100000"/>
              </a:lnSpc>
              <a:spcBef>
                <a:spcPts val="0"/>
              </a:spcBef>
              <a:spcAft>
                <a:spcPts val="0"/>
              </a:spcAft>
              <a:buClr>
                <a:schemeClr val="dk1"/>
              </a:buClr>
              <a:buSzPts val="2800"/>
              <a:buNone/>
              <a:defRPr b="1" sz="2800">
                <a:solidFill>
                  <a:srgbClr val="284F7D"/>
                </a:solidFill>
              </a:defRPr>
            </a:lvl7pPr>
            <a:lvl8pPr lvl="7" algn="l">
              <a:lnSpc>
                <a:spcPct val="100000"/>
              </a:lnSpc>
              <a:spcBef>
                <a:spcPts val="0"/>
              </a:spcBef>
              <a:spcAft>
                <a:spcPts val="0"/>
              </a:spcAft>
              <a:buClr>
                <a:schemeClr val="dk1"/>
              </a:buClr>
              <a:buSzPts val="2800"/>
              <a:buNone/>
              <a:defRPr b="1" sz="2800">
                <a:solidFill>
                  <a:srgbClr val="284F7D"/>
                </a:solidFill>
              </a:defRPr>
            </a:lvl8pPr>
            <a:lvl9pPr lvl="8" algn="l">
              <a:lnSpc>
                <a:spcPct val="100000"/>
              </a:lnSpc>
              <a:spcBef>
                <a:spcPts val="0"/>
              </a:spcBef>
              <a:spcAft>
                <a:spcPts val="0"/>
              </a:spcAft>
              <a:buClr>
                <a:schemeClr val="dk1"/>
              </a:buClr>
              <a:buSzPts val="2800"/>
              <a:buNone/>
              <a:defRPr b="1" sz="2800">
                <a:solidFill>
                  <a:srgbClr val="284F7D"/>
                </a:solidFill>
              </a:defRPr>
            </a:lvl9pPr>
          </a:lstStyle>
          <a:p/>
        </p:txBody>
      </p:sp>
      <p:sp>
        <p:nvSpPr>
          <p:cNvPr id="71" name="Google Shape;71;p16"/>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76" name="Google Shape;76;p17"/>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7" name="Google Shape;77;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124">
    <p:bg>
      <p:bgPr>
        <a:solidFill>
          <a:srgbClr val="FFFFFF"/>
        </a:solidFill>
      </p:bgPr>
    </p:bg>
    <p:spTree>
      <p:nvGrpSpPr>
        <p:cNvPr id="78" name="Shape 78"/>
        <p:cNvGrpSpPr/>
        <p:nvPr/>
      </p:nvGrpSpPr>
      <p:grpSpPr>
        <a:xfrm>
          <a:off x="0" y="0"/>
          <a:ext cx="0" cy="0"/>
          <a:chOff x="0" y="0"/>
          <a:chExt cx="0" cy="0"/>
        </a:xfrm>
      </p:grpSpPr>
      <p:sp>
        <p:nvSpPr>
          <p:cNvPr id="79" name="Google Shape;79;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82" name="Google Shape;82;p18"/>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3" name="Google Shape;8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125">
    <p:bg>
      <p:bgPr>
        <a:solidFill>
          <a:srgbClr val="FFFFFF"/>
        </a:solidFill>
      </p:bgPr>
    </p:bg>
    <p:spTree>
      <p:nvGrpSpPr>
        <p:cNvPr id="84" name="Shape 84"/>
        <p:cNvGrpSpPr/>
        <p:nvPr/>
      </p:nvGrpSpPr>
      <p:grpSpPr>
        <a:xfrm>
          <a:off x="0" y="0"/>
          <a:ext cx="0" cy="0"/>
          <a:chOff x="0" y="0"/>
          <a:chExt cx="0" cy="0"/>
        </a:xfrm>
      </p:grpSpPr>
      <p:sp>
        <p:nvSpPr>
          <p:cNvPr id="85" name="Google Shape;85;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9"/>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rgbClr val="000000"/>
                </a:solidFill>
              </a:defRPr>
            </a:lvl1pPr>
            <a:lvl2pPr lvl="1" algn="l">
              <a:lnSpc>
                <a:spcPct val="100000"/>
              </a:lnSpc>
              <a:spcBef>
                <a:spcPts val="0"/>
              </a:spcBef>
              <a:spcAft>
                <a:spcPts val="0"/>
              </a:spcAft>
              <a:buClr>
                <a:schemeClr val="dk1"/>
              </a:buClr>
              <a:buSzPts val="1800"/>
              <a:buNone/>
              <a:defRPr b="1" sz="1800">
                <a:solidFill>
                  <a:srgbClr val="000000"/>
                </a:solidFill>
              </a:defRPr>
            </a:lvl2pPr>
            <a:lvl3pPr lvl="2" algn="l">
              <a:lnSpc>
                <a:spcPct val="100000"/>
              </a:lnSpc>
              <a:spcBef>
                <a:spcPts val="0"/>
              </a:spcBef>
              <a:spcAft>
                <a:spcPts val="0"/>
              </a:spcAft>
              <a:buClr>
                <a:schemeClr val="dk1"/>
              </a:buClr>
              <a:buSzPts val="1800"/>
              <a:buNone/>
              <a:defRPr b="1" sz="1800">
                <a:solidFill>
                  <a:srgbClr val="000000"/>
                </a:solidFill>
              </a:defRPr>
            </a:lvl3pPr>
            <a:lvl4pPr lvl="3" algn="l">
              <a:lnSpc>
                <a:spcPct val="100000"/>
              </a:lnSpc>
              <a:spcBef>
                <a:spcPts val="0"/>
              </a:spcBef>
              <a:spcAft>
                <a:spcPts val="0"/>
              </a:spcAft>
              <a:buClr>
                <a:schemeClr val="dk1"/>
              </a:buClr>
              <a:buSzPts val="1800"/>
              <a:buNone/>
              <a:defRPr b="1" sz="1800">
                <a:solidFill>
                  <a:srgbClr val="000000"/>
                </a:solidFill>
              </a:defRPr>
            </a:lvl4pPr>
            <a:lvl5pPr lvl="4" algn="l">
              <a:lnSpc>
                <a:spcPct val="100000"/>
              </a:lnSpc>
              <a:spcBef>
                <a:spcPts val="0"/>
              </a:spcBef>
              <a:spcAft>
                <a:spcPts val="0"/>
              </a:spcAft>
              <a:buClr>
                <a:schemeClr val="dk1"/>
              </a:buClr>
              <a:buSzPts val="1800"/>
              <a:buNone/>
              <a:defRPr b="1" sz="1800">
                <a:solidFill>
                  <a:srgbClr val="000000"/>
                </a:solidFill>
              </a:defRPr>
            </a:lvl5pPr>
            <a:lvl6pPr lvl="5" algn="l">
              <a:lnSpc>
                <a:spcPct val="100000"/>
              </a:lnSpc>
              <a:spcBef>
                <a:spcPts val="0"/>
              </a:spcBef>
              <a:spcAft>
                <a:spcPts val="0"/>
              </a:spcAft>
              <a:buClr>
                <a:schemeClr val="dk1"/>
              </a:buClr>
              <a:buSzPts val="1800"/>
              <a:buNone/>
              <a:defRPr b="1" sz="1800">
                <a:solidFill>
                  <a:srgbClr val="000000"/>
                </a:solidFill>
              </a:defRPr>
            </a:lvl6pPr>
            <a:lvl7pPr lvl="6" algn="l">
              <a:lnSpc>
                <a:spcPct val="100000"/>
              </a:lnSpc>
              <a:spcBef>
                <a:spcPts val="0"/>
              </a:spcBef>
              <a:spcAft>
                <a:spcPts val="0"/>
              </a:spcAft>
              <a:buClr>
                <a:schemeClr val="dk1"/>
              </a:buClr>
              <a:buSzPts val="1800"/>
              <a:buNone/>
              <a:defRPr b="1" sz="1800">
                <a:solidFill>
                  <a:srgbClr val="000000"/>
                </a:solidFill>
              </a:defRPr>
            </a:lvl7pPr>
            <a:lvl8pPr lvl="7" algn="l">
              <a:lnSpc>
                <a:spcPct val="100000"/>
              </a:lnSpc>
              <a:spcBef>
                <a:spcPts val="0"/>
              </a:spcBef>
              <a:spcAft>
                <a:spcPts val="0"/>
              </a:spcAft>
              <a:buClr>
                <a:schemeClr val="dk1"/>
              </a:buClr>
              <a:buSzPts val="1800"/>
              <a:buNone/>
              <a:defRPr b="1" sz="1800">
                <a:solidFill>
                  <a:srgbClr val="000000"/>
                </a:solidFill>
              </a:defRPr>
            </a:lvl8pPr>
            <a:lvl9pPr lvl="8" algn="l">
              <a:lnSpc>
                <a:spcPct val="100000"/>
              </a:lnSpc>
              <a:spcBef>
                <a:spcPts val="0"/>
              </a:spcBef>
              <a:spcAft>
                <a:spcPts val="0"/>
              </a:spcAft>
              <a:buClr>
                <a:schemeClr val="dk1"/>
              </a:buClr>
              <a:buSzPts val="1800"/>
              <a:buNone/>
              <a:defRPr b="1" sz="1800">
                <a:solidFill>
                  <a:srgbClr val="000000"/>
                </a:solidFill>
              </a:defRPr>
            </a:lvl9pPr>
          </a:lstStyle>
          <a:p/>
        </p:txBody>
      </p:sp>
      <p:sp>
        <p:nvSpPr>
          <p:cNvPr id="88" name="Google Shape;88;p19"/>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89" name="Google Shape;89;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26">
    <p:bg>
      <p:bgPr>
        <a:solidFill>
          <a:srgbClr val="FFFFFF"/>
        </a:solidFill>
      </p:bgPr>
    </p:bg>
    <p:spTree>
      <p:nvGrpSpPr>
        <p:cNvPr id="90" name="Shape 90"/>
        <p:cNvGrpSpPr/>
        <p:nvPr/>
      </p:nvGrpSpPr>
      <p:grpSpPr>
        <a:xfrm>
          <a:off x="0" y="0"/>
          <a:ext cx="0" cy="0"/>
          <a:chOff x="0" y="0"/>
          <a:chExt cx="0" cy="0"/>
        </a:xfrm>
      </p:grpSpPr>
      <p:sp>
        <p:nvSpPr>
          <p:cNvPr id="91" name="Google Shape;91;p20"/>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0"/>
          <p:cNvSpPr txBox="1"/>
          <p:nvPr>
            <p:ph type="title"/>
          </p:nvPr>
        </p:nvSpPr>
        <p:spPr>
          <a:xfrm>
            <a:off x="4771875" y="545025"/>
            <a:ext cx="3880800" cy="1438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sz="2400">
                <a:solidFill>
                  <a:srgbClr val="434343"/>
                </a:solidFill>
              </a:defRPr>
            </a:lvl1pPr>
            <a:lvl2pPr lvl="1" algn="l">
              <a:lnSpc>
                <a:spcPct val="100000"/>
              </a:lnSpc>
              <a:spcBef>
                <a:spcPts val="0"/>
              </a:spcBef>
              <a:spcAft>
                <a:spcPts val="0"/>
              </a:spcAft>
              <a:buNone/>
              <a:defRPr sz="2400">
                <a:solidFill>
                  <a:srgbClr val="434343"/>
                </a:solidFill>
              </a:defRPr>
            </a:lvl2pPr>
            <a:lvl3pPr lvl="2" algn="l">
              <a:lnSpc>
                <a:spcPct val="100000"/>
              </a:lnSpc>
              <a:spcBef>
                <a:spcPts val="0"/>
              </a:spcBef>
              <a:spcAft>
                <a:spcPts val="0"/>
              </a:spcAft>
              <a:buNone/>
              <a:defRPr sz="2400">
                <a:solidFill>
                  <a:srgbClr val="434343"/>
                </a:solidFill>
              </a:defRPr>
            </a:lvl3pPr>
            <a:lvl4pPr lvl="3" algn="l">
              <a:lnSpc>
                <a:spcPct val="100000"/>
              </a:lnSpc>
              <a:spcBef>
                <a:spcPts val="0"/>
              </a:spcBef>
              <a:spcAft>
                <a:spcPts val="0"/>
              </a:spcAft>
              <a:buNone/>
              <a:defRPr sz="2400">
                <a:solidFill>
                  <a:srgbClr val="434343"/>
                </a:solidFill>
              </a:defRPr>
            </a:lvl4pPr>
            <a:lvl5pPr lvl="4" algn="l">
              <a:lnSpc>
                <a:spcPct val="100000"/>
              </a:lnSpc>
              <a:spcBef>
                <a:spcPts val="0"/>
              </a:spcBef>
              <a:spcAft>
                <a:spcPts val="0"/>
              </a:spcAft>
              <a:buNone/>
              <a:defRPr sz="2400">
                <a:solidFill>
                  <a:srgbClr val="434343"/>
                </a:solidFill>
              </a:defRPr>
            </a:lvl5pPr>
            <a:lvl6pPr lvl="5" algn="l">
              <a:lnSpc>
                <a:spcPct val="100000"/>
              </a:lnSpc>
              <a:spcBef>
                <a:spcPts val="0"/>
              </a:spcBef>
              <a:spcAft>
                <a:spcPts val="0"/>
              </a:spcAft>
              <a:buNone/>
              <a:defRPr sz="2400">
                <a:solidFill>
                  <a:srgbClr val="434343"/>
                </a:solidFill>
              </a:defRPr>
            </a:lvl6pPr>
            <a:lvl7pPr lvl="6" algn="l">
              <a:lnSpc>
                <a:spcPct val="100000"/>
              </a:lnSpc>
              <a:spcBef>
                <a:spcPts val="0"/>
              </a:spcBef>
              <a:spcAft>
                <a:spcPts val="0"/>
              </a:spcAft>
              <a:buNone/>
              <a:defRPr sz="2400">
                <a:solidFill>
                  <a:srgbClr val="434343"/>
                </a:solidFill>
              </a:defRPr>
            </a:lvl7pPr>
            <a:lvl8pPr lvl="7" algn="l">
              <a:lnSpc>
                <a:spcPct val="100000"/>
              </a:lnSpc>
              <a:spcBef>
                <a:spcPts val="0"/>
              </a:spcBef>
              <a:spcAft>
                <a:spcPts val="0"/>
              </a:spcAft>
              <a:buNone/>
              <a:defRPr sz="2400">
                <a:solidFill>
                  <a:srgbClr val="434343"/>
                </a:solidFill>
              </a:defRPr>
            </a:lvl8pPr>
            <a:lvl9pPr lvl="8" algn="l">
              <a:lnSpc>
                <a:spcPct val="100000"/>
              </a:lnSpc>
              <a:spcBef>
                <a:spcPts val="0"/>
              </a:spcBef>
              <a:spcAft>
                <a:spcPts val="0"/>
              </a:spcAft>
              <a:buNone/>
              <a:defRPr sz="2400">
                <a:solidFill>
                  <a:srgbClr val="434343"/>
                </a:solidFill>
              </a:defRPr>
            </a:lvl9pPr>
          </a:lstStyle>
          <a:p/>
        </p:txBody>
      </p:sp>
      <p:sp>
        <p:nvSpPr>
          <p:cNvPr id="93" name="Google Shape;93;p20"/>
          <p:cNvSpPr txBox="1"/>
          <p:nvPr>
            <p:ph idx="1" type="body"/>
          </p:nvPr>
        </p:nvSpPr>
        <p:spPr>
          <a:xfrm>
            <a:off x="4771875" y="2324775"/>
            <a:ext cx="3880800" cy="2273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94" name="Google Shape;94;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1.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1"/>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00" name="Google Shape;100;p21"/>
          <p:cNvSpPr txBox="1"/>
          <p:nvPr>
            <p:ph type="ctrTitle"/>
          </p:nvPr>
        </p:nvSpPr>
        <p:spPr>
          <a:xfrm>
            <a:off x="892875" y="1275100"/>
            <a:ext cx="7457700" cy="220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6600">
                <a:latin typeface="Fugaz One"/>
                <a:ea typeface="Fugaz One"/>
                <a:cs typeface="Fugaz One"/>
                <a:sym typeface="Fugaz One"/>
              </a:rPr>
              <a:t>AN ARTIST’S RESPONSIBILITY?</a:t>
            </a:r>
            <a:endParaRPr b="1" sz="6600">
              <a:latin typeface="Fugaz One"/>
              <a:ea typeface="Fugaz One"/>
              <a:cs typeface="Fugaz One"/>
              <a:sym typeface="Fugaz One"/>
            </a:endParaRPr>
          </a:p>
        </p:txBody>
      </p:sp>
      <p:sp>
        <p:nvSpPr>
          <p:cNvPr id="101" name="Google Shape;101;p21"/>
          <p:cNvSpPr txBox="1"/>
          <p:nvPr>
            <p:ph idx="1" type="subTitle"/>
          </p:nvPr>
        </p:nvSpPr>
        <p:spPr>
          <a:xfrm>
            <a:off x="892875" y="3804275"/>
            <a:ext cx="7457700" cy="6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D0E0E3"/>
                </a:solidFill>
              </a:rPr>
              <a:t>I can offer an opinion on whether it is an artist’s responsibility to confront moral issues in their work</a:t>
            </a:r>
            <a:endParaRPr i="1" sz="2400">
              <a:solidFill>
                <a:srgbClr val="D0E0E3"/>
              </a:solidFill>
            </a:endParaRPr>
          </a:p>
          <a:p>
            <a:pPr indent="0" lvl="0" marL="0" rtl="0" algn="l">
              <a:spcBef>
                <a:spcPts val="0"/>
              </a:spcBef>
              <a:spcAft>
                <a:spcPts val="0"/>
              </a:spcAft>
              <a:buNone/>
            </a:pPr>
            <a:r>
              <a:t/>
            </a:r>
            <a:endParaRPr sz="1800">
              <a:solidFill>
                <a:srgbClr val="D0E0E3"/>
              </a:solidFill>
            </a:endParaRPr>
          </a:p>
          <a:p>
            <a:pPr indent="0" lvl="0" marL="0" rtl="0" algn="ctr">
              <a:spcBef>
                <a:spcPts val="0"/>
              </a:spcBef>
              <a:spcAft>
                <a:spcPts val="0"/>
              </a:spcAft>
              <a:buNone/>
            </a:pPr>
            <a:r>
              <a:t/>
            </a:r>
            <a:endParaRPr sz="1800"/>
          </a:p>
        </p:txBody>
      </p:sp>
      <p:sp>
        <p:nvSpPr>
          <p:cNvPr id="102" name="Google Shape;102;p21"/>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BQ2</a:t>
            </a:r>
            <a:r>
              <a:rPr lang="en" sz="3000">
                <a:solidFill>
                  <a:srgbClr val="D0E0E3"/>
                </a:solidFill>
                <a:latin typeface="Proxima Nova"/>
                <a:ea typeface="Proxima Nova"/>
                <a:cs typeface="Proxima Nova"/>
                <a:sym typeface="Proxima Nova"/>
              </a:rPr>
              <a:t> </a:t>
            </a:r>
            <a:r>
              <a:rPr lang="en" sz="3000">
                <a:solidFill>
                  <a:srgbClr val="D0E0E3"/>
                </a:solidFill>
                <a:latin typeface="Proxima Nova"/>
                <a:ea typeface="Proxima Nova"/>
                <a:cs typeface="Proxima Nova"/>
                <a:sym typeface="Proxima Nova"/>
              </a:rPr>
              <a:t>Values</a:t>
            </a:r>
            <a:r>
              <a:rPr lang="en" sz="3000">
                <a:solidFill>
                  <a:srgbClr val="D0E0E3"/>
                </a:solidFill>
                <a:latin typeface="Proxima Nova"/>
                <a:ea typeface="Proxima Nova"/>
                <a:cs typeface="Proxima Nova"/>
                <a:sym typeface="Proxima Nova"/>
              </a:rPr>
              <a:t> </a:t>
            </a:r>
            <a:r>
              <a:rPr b="1" i="1" lang="en" sz="3000">
                <a:solidFill>
                  <a:srgbClr val="D0E0E3"/>
                </a:solidFill>
                <a:latin typeface="Proxima Nova"/>
                <a:ea typeface="Proxima Nova"/>
                <a:cs typeface="Proxima Nova"/>
                <a:sym typeface="Proxima Nova"/>
              </a:rPr>
              <a:t>Lesson 8</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3" name="Google Shape;103;p21"/>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2"/>
          <p:cNvPicPr preferRelativeResize="0"/>
          <p:nvPr/>
        </p:nvPicPr>
        <p:blipFill rotWithShape="1">
          <a:blip r:embed="rId3">
            <a:alphaModFix/>
          </a:blip>
          <a:srcRect b="21372" l="0" r="2893" t="21372"/>
          <a:stretch/>
        </p:blipFill>
        <p:spPr>
          <a:xfrm>
            <a:off x="2891975" y="0"/>
            <a:ext cx="6252025" cy="5143502"/>
          </a:xfrm>
          <a:prstGeom prst="rect">
            <a:avLst/>
          </a:prstGeom>
          <a:noFill/>
          <a:ln>
            <a:noFill/>
          </a:ln>
        </p:spPr>
      </p:pic>
      <p:sp>
        <p:nvSpPr>
          <p:cNvPr id="109" name="Google Shape;109;p22"/>
          <p:cNvSpPr txBox="1"/>
          <p:nvPr>
            <p:ph type="title"/>
          </p:nvPr>
        </p:nvSpPr>
        <p:spPr>
          <a:xfrm>
            <a:off x="304800" y="710000"/>
            <a:ext cx="2477100" cy="75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000">
                <a:solidFill>
                  <a:srgbClr val="45818E"/>
                </a:solidFill>
                <a:latin typeface="Ultra"/>
                <a:ea typeface="Ultra"/>
                <a:cs typeface="Ultra"/>
                <a:sym typeface="Ultra"/>
              </a:rPr>
              <a:t>Starter</a:t>
            </a:r>
            <a:endParaRPr b="0" sz="4000">
              <a:solidFill>
                <a:srgbClr val="45818E"/>
              </a:solidFill>
              <a:latin typeface="Ultra"/>
              <a:ea typeface="Ultra"/>
              <a:cs typeface="Ultra"/>
              <a:sym typeface="Ultra"/>
            </a:endParaRPr>
          </a:p>
        </p:txBody>
      </p:sp>
      <p:sp>
        <p:nvSpPr>
          <p:cNvPr id="110" name="Google Shape;110;p22"/>
          <p:cNvSpPr txBox="1"/>
          <p:nvPr>
            <p:ph idx="1" type="body"/>
          </p:nvPr>
        </p:nvSpPr>
        <p:spPr>
          <a:xfrm>
            <a:off x="304800" y="1554150"/>
            <a:ext cx="2477100" cy="33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Make a list of some works of art that have dealt with moral issues or principles - not including the examples we have seen over the last few lessons.</a:t>
            </a:r>
            <a:endParaRPr sz="1600"/>
          </a:p>
          <a:p>
            <a:pPr indent="0" lvl="0" marL="0" rtl="0" algn="l">
              <a:spcBef>
                <a:spcPts val="1600"/>
              </a:spcBef>
              <a:spcAft>
                <a:spcPts val="1600"/>
              </a:spcAft>
              <a:buNone/>
            </a:pPr>
            <a:r>
              <a:rPr lang="en" sz="1600"/>
              <a:t>This writer could definitely be mentioned...</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3"/>
          <p:cNvPicPr preferRelativeResize="0"/>
          <p:nvPr/>
        </p:nvPicPr>
        <p:blipFill rotWithShape="1">
          <a:blip r:embed="rId3">
            <a:alphaModFix/>
          </a:blip>
          <a:srcRect b="0" l="20321" r="20327" t="0"/>
          <a:stretch/>
        </p:blipFill>
        <p:spPr>
          <a:xfrm>
            <a:off x="0" y="0"/>
            <a:ext cx="4572000" cy="5143499"/>
          </a:xfrm>
          <a:prstGeom prst="rect">
            <a:avLst/>
          </a:prstGeom>
          <a:noFill/>
          <a:ln>
            <a:noFill/>
          </a:ln>
        </p:spPr>
      </p:pic>
      <p:sp>
        <p:nvSpPr>
          <p:cNvPr id="116" name="Google Shape;116;p23"/>
          <p:cNvSpPr txBox="1"/>
          <p:nvPr>
            <p:ph type="title"/>
          </p:nvPr>
        </p:nvSpPr>
        <p:spPr>
          <a:xfrm>
            <a:off x="4852825" y="233150"/>
            <a:ext cx="4016400" cy="1094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800">
                <a:solidFill>
                  <a:srgbClr val="45818E"/>
                </a:solidFill>
                <a:latin typeface="Ultra"/>
                <a:ea typeface="Ultra"/>
                <a:cs typeface="Ultra"/>
                <a:sym typeface="Ultra"/>
              </a:rPr>
              <a:t>Opinion 1</a:t>
            </a:r>
            <a:endParaRPr b="0" sz="4800">
              <a:solidFill>
                <a:srgbClr val="45818E"/>
              </a:solidFill>
              <a:latin typeface="Ultra"/>
              <a:ea typeface="Ultra"/>
              <a:cs typeface="Ultra"/>
              <a:sym typeface="Ultra"/>
            </a:endParaRPr>
          </a:p>
        </p:txBody>
      </p:sp>
      <p:sp>
        <p:nvSpPr>
          <p:cNvPr id="117" name="Google Shape;117;p23"/>
          <p:cNvSpPr txBox="1"/>
          <p:nvPr>
            <p:ph idx="1" type="body"/>
          </p:nvPr>
        </p:nvSpPr>
        <p:spPr>
          <a:xfrm>
            <a:off x="4852900" y="1478525"/>
            <a:ext cx="4016400" cy="318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Ai Weiwei, Chinese artist and dissident:</a:t>
            </a:r>
            <a:endParaRPr b="1"/>
          </a:p>
          <a:p>
            <a:pPr indent="0" lvl="0" marL="0" rtl="0" algn="l">
              <a:spcBef>
                <a:spcPts val="1000"/>
              </a:spcBef>
              <a:spcAft>
                <a:spcPts val="0"/>
              </a:spcAft>
              <a:buNone/>
            </a:pPr>
            <a:r>
              <a:rPr b="1" lang="en"/>
              <a:t> “</a:t>
            </a:r>
            <a:r>
              <a:rPr lang="en"/>
              <a:t>An artist must also be an activist – aesthetically, morally, or philosophically. That doesn’t mean they have to demonstrate in street protests, but rather deal with these issues through a so-called artistic language. Without that kind of consciousness – to be blind to human struggle – one cannot even be called an artist.”</a:t>
            </a:r>
            <a:endParaRPr b="1"/>
          </a:p>
          <a:p>
            <a:pPr indent="0" lvl="0" marL="0" rtl="0" algn="l">
              <a:spcBef>
                <a:spcPts val="1000"/>
              </a:spcBef>
              <a:spcAft>
                <a:spcPts val="1000"/>
              </a:spcAft>
              <a:buNone/>
            </a:pPr>
            <a:r>
              <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4"/>
          <p:cNvPicPr preferRelativeResize="0"/>
          <p:nvPr/>
        </p:nvPicPr>
        <p:blipFill rotWithShape="1">
          <a:blip r:embed="rId3">
            <a:alphaModFix/>
          </a:blip>
          <a:srcRect b="32156" l="0" r="0" t="32156"/>
          <a:stretch/>
        </p:blipFill>
        <p:spPr>
          <a:xfrm>
            <a:off x="0" y="0"/>
            <a:ext cx="9144005" cy="2209448"/>
          </a:xfrm>
          <a:prstGeom prst="rect">
            <a:avLst/>
          </a:prstGeom>
          <a:noFill/>
          <a:ln>
            <a:noFill/>
          </a:ln>
        </p:spPr>
      </p:pic>
      <p:sp>
        <p:nvSpPr>
          <p:cNvPr id="123" name="Google Shape;123;p24"/>
          <p:cNvSpPr txBox="1"/>
          <p:nvPr>
            <p:ph type="title"/>
          </p:nvPr>
        </p:nvSpPr>
        <p:spPr>
          <a:xfrm>
            <a:off x="311700" y="2540450"/>
            <a:ext cx="40512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4800">
                <a:solidFill>
                  <a:srgbClr val="45818E"/>
                </a:solidFill>
                <a:latin typeface="Ultra"/>
                <a:ea typeface="Ultra"/>
                <a:cs typeface="Ultra"/>
                <a:sym typeface="Ultra"/>
              </a:rPr>
              <a:t>Opinion 2</a:t>
            </a:r>
            <a:endParaRPr b="0" sz="4800">
              <a:solidFill>
                <a:srgbClr val="45818E"/>
              </a:solidFill>
              <a:latin typeface="Ultra"/>
              <a:ea typeface="Ultra"/>
              <a:cs typeface="Ultra"/>
              <a:sym typeface="Ultra"/>
            </a:endParaRPr>
          </a:p>
        </p:txBody>
      </p:sp>
      <p:sp>
        <p:nvSpPr>
          <p:cNvPr id="124" name="Google Shape;124;p24"/>
          <p:cNvSpPr txBox="1"/>
          <p:nvPr>
            <p:ph idx="1" type="body"/>
          </p:nvPr>
        </p:nvSpPr>
        <p:spPr>
          <a:xfrm>
            <a:off x="4533075" y="2540450"/>
            <a:ext cx="42915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British j</a:t>
            </a:r>
            <a:r>
              <a:rPr b="1" lang="en" sz="1800"/>
              <a:t>ournalist, Rachel Cooke:</a:t>
            </a:r>
            <a:endParaRPr b="1" sz="1800"/>
          </a:p>
          <a:p>
            <a:pPr indent="0" lvl="0" marL="0" rtl="0" algn="l">
              <a:spcBef>
                <a:spcPts val="1600"/>
              </a:spcBef>
              <a:spcAft>
                <a:spcPts val="1600"/>
              </a:spcAft>
              <a:buNone/>
            </a:pPr>
            <a:r>
              <a:rPr lang="en" sz="1800"/>
              <a:t>“The idea of 'ethical art' is nonsense. We have to separate art from life… It's baffling to me, the belief that art must be "ethical", as if it were so much fair trade chocolate.”</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5"/>
          <p:cNvPicPr preferRelativeResize="0"/>
          <p:nvPr/>
        </p:nvPicPr>
        <p:blipFill rotWithShape="1">
          <a:blip r:embed="rId3">
            <a:alphaModFix/>
          </a:blip>
          <a:srcRect b="0" l="26593" r="26593" t="0"/>
          <a:stretch/>
        </p:blipFill>
        <p:spPr>
          <a:xfrm>
            <a:off x="0" y="0"/>
            <a:ext cx="4280448" cy="5143501"/>
          </a:xfrm>
          <a:prstGeom prst="rect">
            <a:avLst/>
          </a:prstGeom>
          <a:noFill/>
          <a:ln>
            <a:noFill/>
          </a:ln>
        </p:spPr>
      </p:pic>
      <p:sp>
        <p:nvSpPr>
          <p:cNvPr id="130" name="Google Shape;130;p25"/>
          <p:cNvSpPr txBox="1"/>
          <p:nvPr>
            <p:ph type="title"/>
          </p:nvPr>
        </p:nvSpPr>
        <p:spPr>
          <a:xfrm>
            <a:off x="4623150" y="545025"/>
            <a:ext cx="4172700" cy="182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solidFill>
                  <a:srgbClr val="45818E"/>
                </a:solidFill>
                <a:latin typeface="Ultra"/>
                <a:ea typeface="Ultra"/>
                <a:cs typeface="Ultra"/>
                <a:sym typeface="Ultra"/>
              </a:rPr>
              <a:t>Is it an artist’s </a:t>
            </a:r>
            <a:r>
              <a:rPr lang="en" sz="3200">
                <a:solidFill>
                  <a:srgbClr val="CC4125"/>
                </a:solidFill>
                <a:latin typeface="Ultra"/>
                <a:ea typeface="Ultra"/>
                <a:cs typeface="Ultra"/>
                <a:sym typeface="Ultra"/>
              </a:rPr>
              <a:t>responsibility</a:t>
            </a:r>
            <a:r>
              <a:rPr lang="en" sz="3200">
                <a:solidFill>
                  <a:srgbClr val="45818E"/>
                </a:solidFill>
                <a:latin typeface="Ultra"/>
                <a:ea typeface="Ultra"/>
                <a:cs typeface="Ultra"/>
                <a:sym typeface="Ultra"/>
              </a:rPr>
              <a:t> to confront moral issues?</a:t>
            </a:r>
            <a:endParaRPr sz="3200">
              <a:solidFill>
                <a:srgbClr val="45818E"/>
              </a:solidFill>
              <a:latin typeface="Ultra"/>
              <a:ea typeface="Ultra"/>
              <a:cs typeface="Ultra"/>
              <a:sym typeface="Ultra"/>
            </a:endParaRPr>
          </a:p>
        </p:txBody>
      </p:sp>
      <p:sp>
        <p:nvSpPr>
          <p:cNvPr id="131" name="Google Shape;131;p25"/>
          <p:cNvSpPr txBox="1"/>
          <p:nvPr>
            <p:ph idx="1" type="body"/>
          </p:nvPr>
        </p:nvSpPr>
        <p:spPr>
          <a:xfrm>
            <a:off x="4623150" y="2561750"/>
            <a:ext cx="4280400" cy="203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of arguments and evidence to support </a:t>
            </a:r>
            <a:r>
              <a:rPr b="1" lang="en"/>
              <a:t>both</a:t>
            </a:r>
            <a:r>
              <a:rPr lang="en"/>
              <a:t> opinions.</a:t>
            </a:r>
            <a:endParaRPr/>
          </a:p>
          <a:p>
            <a:pPr indent="0" lvl="0" marL="0" rtl="0" algn="l">
              <a:spcBef>
                <a:spcPts val="1600"/>
              </a:spcBef>
              <a:spcAft>
                <a:spcPts val="0"/>
              </a:spcAft>
              <a:buNone/>
            </a:pPr>
            <a:r>
              <a:rPr lang="en"/>
              <a:t>Draw on the work we have done over the last couple of lessons, and the examples we have looked at. </a:t>
            </a:r>
            <a:endParaRPr/>
          </a:p>
          <a:p>
            <a:pPr indent="0" lvl="0" marL="0" rtl="0" algn="l">
              <a:spcBef>
                <a:spcPts val="1600"/>
              </a:spcBef>
              <a:spcAft>
                <a:spcPts val="1600"/>
              </a:spcAft>
              <a:buNone/>
            </a:pPr>
            <a:r>
              <a:rPr lang="en"/>
              <a:t>Be ready to present your ideas on a 3-slide presentation.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6"/>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37" name="Google Shape;137;p26"/>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38" name="Google Shape;138;p26"/>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Related exhibition prompt</a:t>
            </a:r>
            <a:r>
              <a:rPr lang="en"/>
              <a:t> </a:t>
            </a:r>
            <a:r>
              <a:rPr i="1" lang="en"/>
              <a:t>Can new knowledge change established </a:t>
            </a:r>
            <a:r>
              <a:rPr b="1" i="1" lang="en">
                <a:solidFill>
                  <a:srgbClr val="CC4125"/>
                </a:solidFill>
              </a:rPr>
              <a:t>values</a:t>
            </a:r>
            <a:r>
              <a:rPr i="1" lang="en"/>
              <a:t> or beliefs (IAP-11)?</a:t>
            </a:r>
            <a:endParaRPr i="1"/>
          </a:p>
          <a:p>
            <a:pPr indent="-355600" lvl="0" marL="457200" rtl="0" algn="l">
              <a:spcBef>
                <a:spcPts val="1600"/>
              </a:spcBef>
              <a:spcAft>
                <a:spcPts val="0"/>
              </a:spcAft>
              <a:buSzPts val="2000"/>
              <a:buChar char="●"/>
            </a:pPr>
            <a:r>
              <a:rPr lang="en" sz="2000"/>
              <a:t>Refer to the ideas from this lesson to answer this question.</a:t>
            </a:r>
            <a:endParaRPr sz="2000"/>
          </a:p>
          <a:p>
            <a:pPr indent="-355600" lvl="0" marL="457200" rtl="0" algn="l">
              <a:spcBef>
                <a:spcPts val="1000"/>
              </a:spcBef>
              <a:spcAft>
                <a:spcPts val="0"/>
              </a:spcAft>
              <a:buSzPts val="2000"/>
              <a:buChar char="●"/>
            </a:pPr>
            <a:r>
              <a:rPr lang="en" sz="2000"/>
              <a:t>For example, how can new artistic ideas change the way we view ethical issues? To what extent are our moral beliefs influenced by the arts?</a:t>
            </a:r>
            <a:endParaRPr sz="2000"/>
          </a:p>
          <a:p>
            <a:pPr indent="-355600" lvl="0" marL="457200" rtl="0" algn="l">
              <a:spcBef>
                <a:spcPts val="1000"/>
              </a:spcBef>
              <a:spcAft>
                <a:spcPts val="1000"/>
              </a:spcAft>
              <a:buSzPts val="2000"/>
              <a:buChar char="●"/>
            </a:pPr>
            <a:r>
              <a:rPr lang="en" sz="2000"/>
              <a:t>Think about objects which might help to illustrate your answer.</a:t>
            </a:r>
            <a:endParaRPr b="1"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7"/>
          <p:cNvPicPr preferRelativeResize="0"/>
          <p:nvPr/>
        </p:nvPicPr>
        <p:blipFill rotWithShape="1">
          <a:blip r:embed="rId3">
            <a:alphaModFix/>
          </a:blip>
          <a:srcRect b="0" l="7776" r="7785" t="0"/>
          <a:stretch/>
        </p:blipFill>
        <p:spPr>
          <a:xfrm>
            <a:off x="326950" y="261675"/>
            <a:ext cx="5717250" cy="4516200"/>
          </a:xfrm>
          <a:prstGeom prst="rect">
            <a:avLst/>
          </a:prstGeom>
          <a:noFill/>
          <a:ln cap="flat" cmpd="sng" w="9525">
            <a:solidFill>
              <a:srgbClr val="D9D9D9"/>
            </a:solidFill>
            <a:prstDash val="solid"/>
            <a:round/>
            <a:headEnd len="sm" w="sm" type="none"/>
            <a:tailEnd len="sm" w="sm" type="none"/>
          </a:ln>
        </p:spPr>
      </p:pic>
      <p:sp>
        <p:nvSpPr>
          <p:cNvPr id="144" name="Google Shape;144;p27"/>
          <p:cNvSpPr txBox="1"/>
          <p:nvPr>
            <p:ph idx="1" type="body"/>
          </p:nvPr>
        </p:nvSpPr>
        <p:spPr>
          <a:xfrm>
            <a:off x="6311050" y="1774250"/>
            <a:ext cx="2532900" cy="300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Do artists have a </a:t>
            </a:r>
            <a:r>
              <a:rPr b="1" lang="en" sz="2000">
                <a:solidFill>
                  <a:srgbClr val="CC4125"/>
                </a:solidFill>
              </a:rPr>
              <a:t>responsibility</a:t>
            </a:r>
            <a:r>
              <a:rPr lang="en" sz="2000"/>
              <a:t> to confront moral issues in their work? </a:t>
            </a:r>
            <a:endParaRPr sz="2000"/>
          </a:p>
          <a:p>
            <a:pPr indent="0" lvl="0" marL="0" rtl="0" algn="l">
              <a:spcBef>
                <a:spcPts val="1600"/>
              </a:spcBef>
              <a:spcAft>
                <a:spcPts val="1600"/>
              </a:spcAft>
              <a:buNone/>
            </a:pPr>
            <a:r>
              <a:rPr lang="en" sz="2000"/>
              <a:t>Do they deserve more praise if they do?</a:t>
            </a:r>
            <a:endParaRPr sz="2000"/>
          </a:p>
        </p:txBody>
      </p:sp>
      <p:sp>
        <p:nvSpPr>
          <p:cNvPr id="145" name="Google Shape;145;p27"/>
          <p:cNvSpPr txBox="1"/>
          <p:nvPr/>
        </p:nvSpPr>
        <p:spPr>
          <a:xfrm>
            <a:off x="6311050" y="519950"/>
            <a:ext cx="2580300" cy="11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300">
                <a:solidFill>
                  <a:srgbClr val="45818E"/>
                </a:solidFill>
                <a:latin typeface="Ultra"/>
                <a:ea typeface="Ultra"/>
                <a:cs typeface="Ultra"/>
                <a:sym typeface="Ultra"/>
              </a:rPr>
              <a:t>Exit</a:t>
            </a:r>
            <a:endParaRPr sz="6300">
              <a:solidFill>
                <a:srgbClr val="45818E"/>
              </a:solidFill>
              <a:latin typeface="Ultra"/>
              <a:ea typeface="Ultra"/>
              <a:cs typeface="Ultra"/>
              <a:sym typeface="Ult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51" name="Google Shape;151;p28"/>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 </a:t>
            </a:r>
            <a:r>
              <a:rPr b="1" i="1" lang="en" sz="1400">
                <a:highlight>
                  <a:srgbClr val="FBD1E6"/>
                </a:highlight>
              </a:rPr>
              <a:t>specific IA prompt</a:t>
            </a:r>
            <a:endParaRPr i="1" sz="1400"/>
          </a:p>
        </p:txBody>
      </p:sp>
      <p:graphicFrame>
        <p:nvGraphicFramePr>
          <p:cNvPr id="152" name="Google Shape;152;p28"/>
          <p:cNvGraphicFramePr/>
          <p:nvPr/>
        </p:nvGraphicFramePr>
        <p:xfrm>
          <a:off x="2002350" y="1768900"/>
          <a:ext cx="3000000" cy="3000000"/>
        </p:xfrm>
        <a:graphic>
          <a:graphicData uri="http://schemas.openxmlformats.org/drawingml/2006/table">
            <a:tbl>
              <a:tblPr>
                <a:noFill/>
                <a:tableStyleId>{016AC592-A85F-47FA-B307-8F17A9296365}</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3">
                  <a:txBody>
                    <a:bodyPr/>
                    <a:lstStyle/>
                    <a:p>
                      <a:pPr indent="0" lvl="0" marL="0" rtl="0" algn="l">
                        <a:lnSpc>
                          <a:spcPct val="115000"/>
                        </a:lnSpc>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200">
                          <a:solidFill>
                            <a:schemeClr val="dk2"/>
                          </a:solidFill>
                          <a:latin typeface="Proxima Nova"/>
                          <a:ea typeface="Proxima Nova"/>
                          <a:cs typeface="Proxima Nova"/>
                          <a:sym typeface="Proxima Nova"/>
                        </a:rPr>
                        <a:t>Could be linked to IAP-11 (beliefs), IAP-27 (obligations), IAP-35 (values)</a:t>
                      </a:r>
                      <a:endParaRPr i="1"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58" name="Google Shape;158;p29"/>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59" name="Google Shape;159;p29"/>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60" name="Google Shape;160;p29"/>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61" name="Google Shape;161;p29"/>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